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411" r:id="rId3"/>
    <p:sldId id="406" r:id="rId4"/>
    <p:sldId id="409" r:id="rId5"/>
    <p:sldId id="412" r:id="rId6"/>
    <p:sldId id="410" r:id="rId7"/>
    <p:sldId id="413" r:id="rId8"/>
    <p:sldId id="415" r:id="rId9"/>
    <p:sldId id="417" r:id="rId10"/>
    <p:sldId id="418" r:id="rId11"/>
    <p:sldId id="414" r:id="rId12"/>
    <p:sldId id="419" r:id="rId13"/>
    <p:sldId id="420" r:id="rId14"/>
    <p:sldId id="421" r:id="rId15"/>
    <p:sldId id="408" r:id="rId16"/>
    <p:sldId id="405" r:id="rId17"/>
    <p:sldId id="293" r:id="rId18"/>
    <p:sldId id="306" r:id="rId19"/>
    <p:sldId id="416" r:id="rId2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77603" autoAdjust="0"/>
  </p:normalViewPr>
  <p:slideViewPr>
    <p:cSldViewPr snapToGrid="0">
      <p:cViewPr varScale="1">
        <p:scale>
          <a:sx n="86" d="100"/>
          <a:sy n="86" d="100"/>
        </p:scale>
        <p:origin x="1776"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15/07/2023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15/07/2023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a:t>
            </a:r>
            <a:r>
              <a:rPr lang="pt-BR" b="0" i="0" dirty="0" err="1">
                <a:solidFill>
                  <a:srgbClr val="374151"/>
                </a:solidFill>
                <a:effectLst/>
                <a:latin typeface="Söhne"/>
              </a:rPr>
              <a:t>clock</a:t>
            </a:r>
            <a:r>
              <a:rPr lang="pt-BR" b="0" i="0" dirty="0">
                <a:solidFill>
                  <a:srgbClr val="374151"/>
                </a:solidFill>
                <a:effectLst/>
                <a:latin typeface="Söhne"/>
              </a:rPr>
              <a:t>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a:t>
            </a:r>
            <a:r>
              <a:rPr lang="pt-BR" b="0" i="0" dirty="0" err="1">
                <a:solidFill>
                  <a:srgbClr val="374151"/>
                </a:solidFill>
                <a:effectLst/>
                <a:latin typeface="Söhne"/>
              </a:rPr>
              <a:t>clock</a:t>
            </a:r>
            <a:r>
              <a:rPr lang="pt-BR" b="0" i="0" dirty="0">
                <a:solidFill>
                  <a:srgbClr val="374151"/>
                </a:solidFill>
                <a:effectLst/>
                <a:latin typeface="Söhne"/>
              </a:rPr>
              <a:t>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a:t>
            </a:r>
            <a:r>
              <a:rPr lang="pt-BR" b="0" i="0" dirty="0" err="1">
                <a:solidFill>
                  <a:srgbClr val="374151"/>
                </a:solidFill>
                <a:effectLst/>
                <a:latin typeface="Söhne"/>
              </a:rPr>
              <a:t>clock</a:t>
            </a:r>
            <a:r>
              <a:rPr lang="pt-BR" b="0" i="0" dirty="0">
                <a:solidFill>
                  <a:srgbClr val="374151"/>
                </a:solidFill>
                <a:effectLst/>
                <a:latin typeface="Söhne"/>
              </a:rPr>
              <a:t> requer que a CPU funcione em uma taxa mais rápida, o que consome mais energia para alimentar os circuitos e processos internos. Além disso, um </a:t>
            </a:r>
            <a:r>
              <a:rPr lang="pt-BR" b="0" i="0" dirty="0" err="1">
                <a:solidFill>
                  <a:srgbClr val="374151"/>
                </a:solidFill>
                <a:effectLst/>
                <a:latin typeface="Söhne"/>
              </a:rPr>
              <a:t>clock</a:t>
            </a:r>
            <a:r>
              <a:rPr lang="pt-BR" b="0" i="0" dirty="0">
                <a:solidFill>
                  <a:srgbClr val="374151"/>
                </a:solidFill>
                <a:effectLst/>
                <a:latin typeface="Söhne"/>
              </a:rPr>
              <a:t>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portante</a:t>
            </a:r>
            <a:r>
              <a:rPr lang="pt-BR" dirty="0"/>
              <a:t>, é possível executar aplicações de detecção de objetos.</a:t>
            </a:r>
          </a:p>
          <a:p>
            <a:endParaRPr lang="pt-BR" dirty="0"/>
          </a:p>
          <a:p>
            <a:r>
              <a:rPr lang="pt-BR" dirty="0"/>
              <a:t>O </a:t>
            </a:r>
            <a:r>
              <a:rPr lang="pt-BR" dirty="0" err="1"/>
              <a:t>Wio</a:t>
            </a:r>
            <a:r>
              <a:rPr lang="pt-BR" dirty="0"/>
              <a:t> Terminal tem um display LCD.</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Um bilhão é equivalente a mil milhões (10</a:t>
            </a:r>
            <a:r>
              <a:rPr lang="pt-BR" b="0" i="0" baseline="30000" dirty="0">
                <a:solidFill>
                  <a:srgbClr val="E8EAED"/>
                </a:solidFill>
                <a:effectLst/>
                <a:latin typeface="Google Sans"/>
              </a:rPr>
              <a:t>9</a:t>
            </a:r>
            <a:r>
              <a:rPr lang="pt-BR" b="0" i="0" dirty="0">
                <a:solidFill>
                  <a:srgbClr val="E8EAED"/>
                </a:solidFill>
                <a:effectLst/>
                <a:latin typeface="Google Sans"/>
              </a:rPr>
              <a:t>), um trilhão é equivalente a mil biliões (10</a:t>
            </a:r>
            <a:r>
              <a:rPr lang="pt-BR" b="0" i="0" baseline="30000" dirty="0">
                <a:solidFill>
                  <a:srgbClr val="E8EAED"/>
                </a:solidFill>
                <a:effectLst/>
                <a:latin typeface="Google Sans"/>
              </a:rPr>
              <a:t>12</a:t>
            </a:r>
            <a:r>
              <a:rPr lang="pt-BR" b="0" i="0" dirty="0">
                <a:solidFill>
                  <a:srgbClr val="E8EAED"/>
                </a:solidFill>
                <a:effectLst/>
                <a:latin typeface="Google Sans"/>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43031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218741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15/07/2023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15/07/2023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15/07/2023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15/07/2023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15/07/2023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15/07/2023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15/07/2023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15/07/2023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15/07/2023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15/07/2023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15/07/2023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15/07/2023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TP557 - Tópicos avançados em IoT e Machine Learning:</a:t>
            </a:r>
            <a:br>
              <a:rPr lang="pt-BR" dirty="0"/>
            </a:br>
            <a:r>
              <a:rPr lang="pt-BR" b="1" i="1" dirty="0"/>
              <a:t>Desafios do </a:t>
            </a:r>
            <a:r>
              <a:rPr lang="pt-BR" b="1" i="1" dirty="0" err="1"/>
              <a:t>TinyML</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46313979"/>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mais elevada é a frequência de operação de uma CPU, mais instruções por segundo são processadas e, consequentemente, maior é o consumo de energia.</a:t>
            </a:r>
          </a:p>
          <a:p>
            <a:r>
              <a:rPr lang="pt-BR" dirty="0"/>
              <a:t>As diferenças são muito grandes, principalmente devido ao tamanho dos sistemas e suas limitações.</a:t>
            </a:r>
          </a:p>
          <a:p>
            <a:r>
              <a:rPr lang="pt-BR" dirty="0"/>
              <a:t>Percebam que vários desafios devem ser superados para que algoritmos de ML possam ser executados nesses dispositivos.</a:t>
            </a:r>
          </a:p>
        </p:txBody>
      </p:sp>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7" y="2090854"/>
                <a:ext cx="943612" cy="461665"/>
              </a:xfrm>
              <a:prstGeom prst="rect">
                <a:avLst/>
              </a:prstGeom>
              <a:noFill/>
            </p:spPr>
            <p:txBody>
              <a:bodyPr wrap="square" rtlCol="0">
                <a:spAutoFit/>
              </a:bodyPr>
              <a:lstStyle/>
              <a:p>
                <a:pPr algn="ctr"/>
                <a:r>
                  <a:rPr lang="pt-BR" sz="1200"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a:t>
                </a:r>
              </a:p>
            </p:txBody>
          </p:sp>
        </mc:Choice>
        <mc:Fallback>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7" y="2090854"/>
                <a:ext cx="943612"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1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7" y="2004044"/>
            <a:ext cx="8095784" cy="4017615"/>
          </a:xfrm>
        </p:spPr>
        <p:txBody>
          <a:bodyPr/>
          <a:lstStyle/>
          <a:p>
            <a:r>
              <a:rPr lang="pt-BR" dirty="0"/>
              <a:t>Com sistemas computacionais de uso geral, nós praticamente não precisamos nos preocupar com memória, consumo, poder computacional.  </a:t>
            </a:r>
          </a:p>
          <a:p>
            <a:r>
              <a:rPr lang="pt-BR" dirty="0"/>
              <a:t>Porém, com sistemas embarcados precisamos saber </a:t>
            </a:r>
          </a:p>
          <a:p>
            <a:pPr lvl="1">
              <a:buFont typeface="Wingdings" panose="05000000000000000000" pitchFamily="2" charset="2"/>
              <a:buChar char="§"/>
            </a:pPr>
            <a:r>
              <a:rPr lang="pt-BR" dirty="0"/>
              <a:t>o quanto de memória a aplicação requer, pois pode não caber na memória.</a:t>
            </a:r>
          </a:p>
          <a:p>
            <a:pPr lvl="1">
              <a:buFont typeface="Wingdings" panose="05000000000000000000" pitchFamily="2" charset="2"/>
              <a:buChar char="§"/>
            </a:pPr>
            <a:r>
              <a:rPr lang="pt-BR" dirty="0"/>
              <a:t>o consumo de energia da aplicação, pois a bateria pode não durar muito.</a:t>
            </a:r>
          </a:p>
          <a:p>
            <a:pPr lvl="1">
              <a:buFont typeface="Wingdings" panose="05000000000000000000" pitchFamily="2" charset="2"/>
              <a:buChar char="§"/>
            </a:pPr>
            <a:r>
              <a:rPr lang="pt-BR" dirty="0"/>
              <a:t>a quantidade necessária de processamento de dados,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a:t>
            </a:r>
          </a:p>
        </p:txBody>
      </p:sp>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988608097"/>
              </p:ext>
            </p:extLst>
          </p:nvPr>
        </p:nvGraphicFramePr>
        <p:xfrm>
          <a:off x="2070407" y="3150111"/>
          <a:ext cx="9344721" cy="307340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bl>
          </a:graphicData>
        </a:graphic>
      </p:graphicFrame>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1979458" y="6260480"/>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344107" y="1545428"/>
            <a:ext cx="2616963" cy="1200329"/>
          </a:xfrm>
          <a:prstGeom prst="rect">
            <a:avLst/>
          </a:prstGeom>
          <a:noFill/>
        </p:spPr>
        <p:txBody>
          <a:bodyPr wrap="square">
            <a:spAutoFit/>
          </a:bodyPr>
          <a:lstStyle/>
          <a:p>
            <a:pPr algn="ctr"/>
            <a:r>
              <a:rPr lang="pt-BR" sz="2400" dirty="0"/>
              <a:t>Os </a:t>
            </a:r>
            <a:r>
              <a:rPr lang="pt-BR" sz="2400" i="1" dirty="0" err="1"/>
              <a:t>endpoints</a:t>
            </a:r>
            <a:r>
              <a:rPr lang="pt-BR" sz="2400" dirty="0"/>
              <a:t> têm restrições de recursos.</a:t>
            </a:r>
          </a:p>
        </p:txBody>
      </p:sp>
    </p:spTree>
    <p:extLst>
      <p:ext uri="{BB962C8B-B14F-4D97-AF65-F5344CB8AC3E}">
        <p14:creationId xmlns:p14="http://schemas.microsoft.com/office/powerpoint/2010/main" val="62252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9485D7-DFAE-F58F-7E1F-7A78693AD39F}"/>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734D2ADD-D683-3A33-2CAD-E19A144F3CC5}"/>
              </a:ext>
            </a:extLst>
          </p:cNvPr>
          <p:cNvSpPr>
            <a:spLocks noGrp="1"/>
          </p:cNvSpPr>
          <p:nvPr>
            <p:ph idx="1"/>
          </p:nvPr>
        </p:nvSpPr>
        <p:spPr>
          <a:xfrm>
            <a:off x="8474926" y="1825625"/>
            <a:ext cx="2878873" cy="4351338"/>
          </a:xfrm>
        </p:spPr>
        <p:txBody>
          <a:bodyPr/>
          <a:lstStyle/>
          <a:p>
            <a:endParaRPr lang="pt-BR" dirty="0"/>
          </a:p>
        </p:txBody>
      </p:sp>
    </p:spTree>
    <p:extLst>
      <p:ext uri="{BB962C8B-B14F-4D97-AF65-F5344CB8AC3E}">
        <p14:creationId xmlns:p14="http://schemas.microsoft.com/office/powerpoint/2010/main" val="1193882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663931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23D7D-8B57-D441-D87B-7EEACD14D218}"/>
              </a:ext>
            </a:extLst>
          </p:cNvPr>
          <p:cNvSpPr>
            <a:spLocks noGrp="1"/>
          </p:cNvSpPr>
          <p:nvPr>
            <p:ph type="title"/>
          </p:nvPr>
        </p:nvSpPr>
        <p:spPr/>
        <p:txBody>
          <a:bodyPr/>
          <a:lstStyle/>
          <a:p>
            <a:endParaRPr lang="pt-BR" dirty="0"/>
          </a:p>
        </p:txBody>
      </p:sp>
      <p:sp>
        <p:nvSpPr>
          <p:cNvPr id="3" name="Espaço Reservado para Conteúdo 2">
            <a:extLst>
              <a:ext uri="{FF2B5EF4-FFF2-40B4-BE49-F238E27FC236}">
                <a16:creationId xmlns:a16="http://schemas.microsoft.com/office/drawing/2014/main" id="{542CC6B8-02C1-95EA-D3E9-7719295587C5}"/>
              </a:ext>
            </a:extLst>
          </p:cNvPr>
          <p:cNvSpPr>
            <a:spLocks noGrp="1"/>
          </p:cNvSpPr>
          <p:nvPr>
            <p:ph idx="1"/>
          </p:nvPr>
        </p:nvSpPr>
        <p:spPr>
          <a:xfrm>
            <a:off x="838200" y="1825625"/>
            <a:ext cx="3156857" cy="4351338"/>
          </a:xfrm>
        </p:spPr>
        <p:txBody>
          <a:bodyPr/>
          <a:lstStyle/>
          <a:p>
            <a:r>
              <a:rPr lang="pt-BR" dirty="0"/>
              <a:t>Enquanto isso, os modelos não param de crescer</a:t>
            </a:r>
          </a:p>
        </p:txBody>
      </p:sp>
      <p:pic>
        <p:nvPicPr>
          <p:cNvPr id="1026"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057" y="2178050"/>
            <a:ext cx="80962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152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a:t>
            </a:r>
          </a:p>
        </p:txBody>
      </p:sp>
    </p:spTree>
    <p:extLst>
      <p:ext uri="{BB962C8B-B14F-4D97-AF65-F5344CB8AC3E}">
        <p14:creationId xmlns:p14="http://schemas.microsoft.com/office/powerpoint/2010/main" val="2918520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err="1"/>
              <a:t>TinyML</a:t>
            </a:r>
            <a:endParaRPr lang="pt-BR" dirty="0"/>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032375"/>
          </a:xfrm>
        </p:spPr>
        <p:txBody>
          <a:bodyPr>
            <a:normAutofit/>
          </a:bodyPr>
          <a:lstStyle/>
          <a:p>
            <a:r>
              <a:rPr lang="pt-BR" dirty="0"/>
              <a:t>Vimos anteriormente que </a:t>
            </a:r>
            <a:r>
              <a:rPr lang="pt-BR" dirty="0" err="1"/>
              <a:t>TinyML</a:t>
            </a:r>
            <a:r>
              <a:rPr lang="pt-BR" dirty="0"/>
              <a:t> é a junção de ML com sistemas embarcados.</a:t>
            </a:r>
          </a:p>
          <a:p>
            <a:r>
              <a:rPr lang="pt-BR" dirty="0"/>
              <a:t>Ou seja, é a execução de algoritmos de ML em sistemas com </a:t>
            </a:r>
            <a:r>
              <a:rPr lang="pt-BR" b="0" i="0" dirty="0">
                <a:effectLst/>
              </a:rPr>
              <a:t>restrições de processamento, memória e consumo de energia.</a:t>
            </a:r>
          </a:p>
          <a:p>
            <a:r>
              <a:rPr lang="pt-BR" dirty="0"/>
              <a:t>Nesta aula, falaremos sobre os desafios de HW para execução de ML em dispositivos pequenos e com restrições de custo, recursos e consumo.</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4" y="1825625"/>
            <a:ext cx="6346372" cy="4351338"/>
          </a:xfrm>
        </p:spPr>
        <p:txBody>
          <a:bodyPr/>
          <a:lstStyle/>
          <a:p>
            <a:r>
              <a:rPr lang="pt-BR" dirty="0"/>
              <a:t>Antes de falarmos de sistemas embarcados, vamos fazer um paralelo com o sistema de um computador de uso geral.</a:t>
            </a:r>
          </a:p>
          <a:p>
            <a:r>
              <a:rPr lang="pt-BR" dirty="0"/>
              <a:t>Em termos gerais, o que temos é o SW (aplicações, bibliotecas e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fontScale="92500" lnSpcReduction="20000"/>
          </a:bodyPr>
          <a:lstStyle/>
          <a:p>
            <a:r>
              <a:rPr lang="pt-BR" b="1" dirty="0"/>
              <a:t>Unidade de processamento central</a:t>
            </a:r>
            <a:r>
              <a:rPr lang="pt-BR" dirty="0"/>
              <a:t> (CPU): é o cérebro do computador, </a:t>
            </a:r>
            <a:r>
              <a:rPr lang="pt-BR" i="0" dirty="0">
                <a:effectLst/>
              </a:rPr>
              <a:t>realizando cálculos, tomada de decisões lógicas, controle de dispositivos e execução de programas.</a:t>
            </a:r>
          </a:p>
          <a:p>
            <a:r>
              <a:rPr lang="pt-BR" b="1" dirty="0"/>
              <a:t>Memória volátil</a:t>
            </a:r>
            <a:r>
              <a:rPr lang="pt-BR" dirty="0"/>
              <a:t>: </a:t>
            </a:r>
            <a:r>
              <a:rPr lang="pt-BR" i="0" dirty="0">
                <a:effectLst/>
              </a:rPr>
              <a:t>armazena temporariamente dados e instruções que estão sendo processados pela CPU.</a:t>
            </a:r>
          </a:p>
          <a:p>
            <a:pPr lvl="1">
              <a:buFont typeface="Wingdings" panose="05000000000000000000" pitchFamily="2" charset="2"/>
              <a:buChar char="§"/>
            </a:pPr>
            <a:r>
              <a:rPr lang="pt-BR" i="0" dirty="0">
                <a:effectLst/>
              </a:rPr>
              <a:t>Exemplos: RAM e a cache do processador.</a:t>
            </a:r>
          </a:p>
          <a:p>
            <a:r>
              <a:rPr lang="pt-BR" b="1" dirty="0"/>
              <a:t>Memória não-volátil</a:t>
            </a:r>
            <a:r>
              <a:rPr lang="pt-BR" dirty="0"/>
              <a:t>: </a:t>
            </a:r>
            <a:r>
              <a:rPr lang="pt-BR" b="0" i="0" dirty="0">
                <a:effectLst/>
              </a:rPr>
              <a:t>armazena permanentemente arquivos, programas e outros dados que podem ser acessados posteriormente mesmo após desligar e reiniciar o dispositivo.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flash e memória de acesso aleatório não volátil (NVRAM). </a:t>
            </a:r>
            <a:endParaRPr lang="pt-BR" i="0" dirty="0">
              <a:effectLst/>
            </a:endParaRPr>
          </a:p>
          <a:p>
            <a:endParaRPr lang="pt-BR" dirty="0"/>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Tree>
    <p:extLst>
      <p:ext uri="{BB962C8B-B14F-4D97-AF65-F5344CB8AC3E}">
        <p14:creationId xmlns:p14="http://schemas.microsoft.com/office/powerpoint/2010/main" val="112087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O microprocessador é apenas uma parte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5"/>
            <a:ext cx="5321758" cy="4782004"/>
          </a:xfrm>
        </p:spPr>
        <p:txBody>
          <a:bodyPr/>
          <a:lstStyle/>
          <a:p>
            <a:r>
              <a:rPr lang="pt-BR" dirty="0"/>
              <a:t>A CPU é o coração do computador, mas para que ele funcione, são necessários outros componentes.</a:t>
            </a:r>
          </a:p>
          <a:p>
            <a:r>
              <a:rPr lang="pt-BR" dirty="0"/>
              <a:t>Em um computador de uso geral, estes outros componentes são chips separados soldados na placa mãe e conectados através do barramento de comunicação disponibilizado pela placa mãe.</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18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2917825"/>
          </a:xfrm>
        </p:spPr>
        <p:txBody>
          <a:bodyPr/>
          <a:lstStyle/>
          <a:p>
            <a:r>
              <a:rPr lang="pt-BR" b="0" i="0" dirty="0">
                <a:effectLst/>
              </a:rPr>
              <a:t>É um dispositivo completo em um único chip, que combina uma CPU com memórias, periféricos de entrada/saída, temporizadores e outros recursos, tornando-o adequado para aplicações embarcadas.</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Tree>
    <p:extLst>
      <p:ext uri="{BB962C8B-B14F-4D97-AF65-F5344CB8AC3E}">
        <p14:creationId xmlns:p14="http://schemas.microsoft.com/office/powerpoint/2010/main" val="261315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537116" y="1825626"/>
            <a:ext cx="5257801" cy="5032375"/>
          </a:xfrm>
        </p:spPr>
        <p:txBody>
          <a:bodyPr>
            <a:normAutofit fontScale="92500" lnSpcReduction="20000"/>
          </a:bodyPr>
          <a:lstStyle/>
          <a:p>
            <a:r>
              <a:rPr lang="pt-BR" dirty="0"/>
              <a:t>Coração de um sistema computacional.</a:t>
            </a:r>
          </a:p>
          <a:p>
            <a:r>
              <a:rPr lang="pt-BR" dirty="0"/>
              <a:t>É apenas a CPU, memória e armazenamento são externos a ele.</a:t>
            </a:r>
          </a:p>
          <a:p>
            <a:r>
              <a:rPr lang="pt-BR" dirty="0"/>
              <a:t>Usado principalmente em sistemas de uso geral como laptops, desktops e servidores.</a:t>
            </a:r>
          </a:p>
          <a:p>
            <a:r>
              <a:rPr lang="pt-BR" dirty="0"/>
              <a:t>Oferece flexibilidade em seu design </a:t>
            </a:r>
            <a:r>
              <a:rPr lang="pt-BR" b="0" i="0" dirty="0">
                <a:effectLst/>
              </a:rPr>
              <a:t>porque é projetado para ser usado em uma ampla variedade de aplicações</a:t>
            </a:r>
            <a:r>
              <a:rPr lang="pt-BR" dirty="0"/>
              <a:t>.</a:t>
            </a:r>
          </a:p>
          <a:p>
            <a:r>
              <a:rPr lang="pt-BR" dirty="0"/>
              <a:t>O sistema é grande e, em geral, não apresenta restrições de memória e/ou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825626"/>
            <a:ext cx="5644376" cy="50323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Coração de um sistema embarcado.</a:t>
            </a:r>
          </a:p>
          <a:p>
            <a:r>
              <a:rPr lang="pt-BR" dirty="0"/>
              <a:t>Memória e armazenado (além de controladores de I/O, ADC, DAC, timers, etc.) são internos ao chip.</a:t>
            </a:r>
          </a:p>
          <a:p>
            <a:r>
              <a:rPr lang="pt-BR" dirty="0"/>
              <a:t>Usado principalmente em sistemas especializados, com </a:t>
            </a:r>
            <a:r>
              <a:rPr lang="pt-BR" b="0" i="0" dirty="0">
                <a:effectLst/>
              </a:rPr>
              <a:t>função específica, como MP3 players, telefones, etc.</a:t>
            </a:r>
          </a:p>
          <a:p>
            <a:r>
              <a:rPr lang="pt-BR" b="0" i="0" dirty="0">
                <a:effectLst/>
              </a:rPr>
              <a:t>Não o</a:t>
            </a:r>
            <a:r>
              <a:rPr lang="pt-BR" dirty="0"/>
              <a:t>ferece flexibilidade em seu design porque </a:t>
            </a:r>
            <a:r>
              <a:rPr lang="pt-BR" b="0" i="0" dirty="0">
                <a:effectLst/>
              </a:rPr>
              <a:t>é projetado para atender a um propósito específico.</a:t>
            </a:r>
            <a:endParaRPr lang="pt-BR" dirty="0"/>
          </a:p>
          <a:p>
            <a:r>
              <a:rPr lang="pt-BR" dirty="0"/>
              <a:t>Sistema é pequeno e apresenta restrições de memória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7946</TotalTime>
  <Words>1965</Words>
  <Application>Microsoft Office PowerPoint</Application>
  <PresentationFormat>Widescreen</PresentationFormat>
  <Paragraphs>191</Paragraphs>
  <Slides>19</Slides>
  <Notes>8</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19</vt:i4>
      </vt:variant>
    </vt:vector>
  </HeadingPairs>
  <TitlesOfParts>
    <vt:vector size="27" baseType="lpstr">
      <vt:lpstr>Arial</vt:lpstr>
      <vt:lpstr>Calibri</vt:lpstr>
      <vt:lpstr>Calibri Light</vt:lpstr>
      <vt:lpstr>Cambria Math</vt:lpstr>
      <vt:lpstr>Google Sans</vt:lpstr>
      <vt:lpstr>Söhne</vt:lpstr>
      <vt:lpstr>Wingdings</vt:lpstr>
      <vt:lpstr>Tema do Office</vt:lpstr>
      <vt:lpstr>TP557 - Tópicos avançados em IoT e Machine Learning: Desafios do TinyML</vt:lpstr>
      <vt:lpstr>Apresentação do PowerPoint</vt:lpstr>
      <vt:lpstr>TinyML</vt:lpstr>
      <vt:lpstr>Sistema computacional</vt:lpstr>
      <vt:lpstr>Hardware</vt:lpstr>
      <vt:lpstr>Apresentação do PowerPoint</vt:lpstr>
      <vt:lpstr>O microprocessador é apenas uma parte do quebra-cabeças</vt:lpstr>
      <vt:lpstr>Microcontrolador, tudo junto e misturado</vt:lpstr>
      <vt:lpstr>Microprocessador</vt:lpstr>
      <vt:lpstr>Diferenças de magnitude</vt:lpstr>
      <vt:lpstr>Quais são as implicações das limitações?</vt:lpstr>
      <vt:lpstr>Comparação de hardware</vt:lpstr>
      <vt:lpstr>Apresentação do PowerPoint</vt:lpstr>
      <vt:lpstr>Apresentação do PowerPoint</vt:lpstr>
      <vt:lpstr>Apresentação do PowerPoint</vt:lpstr>
      <vt:lpstr>Atividades</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1616</cp:revision>
  <dcterms:created xsi:type="dcterms:W3CDTF">2020-01-20T13:50:05Z</dcterms:created>
  <dcterms:modified xsi:type="dcterms:W3CDTF">2023-07-15T15:36:22Z</dcterms:modified>
</cp:coreProperties>
</file>